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926" r:id="rId2"/>
    <p:sldId id="681" r:id="rId3"/>
    <p:sldId id="788" r:id="rId4"/>
    <p:sldId id="682" r:id="rId5"/>
    <p:sldId id="705" r:id="rId6"/>
    <p:sldId id="698" r:id="rId7"/>
    <p:sldId id="699" r:id="rId8"/>
    <p:sldId id="700" r:id="rId9"/>
    <p:sldId id="701" r:id="rId10"/>
    <p:sldId id="702" r:id="rId11"/>
    <p:sldId id="703" r:id="rId12"/>
    <p:sldId id="704" r:id="rId13"/>
    <p:sldId id="683" r:id="rId14"/>
    <p:sldId id="507" r:id="rId15"/>
    <p:sldId id="675" r:id="rId16"/>
    <p:sldId id="676" r:id="rId17"/>
    <p:sldId id="621" r:id="rId18"/>
    <p:sldId id="685" r:id="rId19"/>
    <p:sldId id="803" r:id="rId20"/>
    <p:sldId id="804" r:id="rId21"/>
    <p:sldId id="805" r:id="rId22"/>
    <p:sldId id="806" r:id="rId23"/>
    <p:sldId id="963" r:id="rId24"/>
    <p:sldId id="811" r:id="rId25"/>
    <p:sldId id="964" r:id="rId26"/>
    <p:sldId id="807" r:id="rId27"/>
    <p:sldId id="750" r:id="rId28"/>
    <p:sldId id="928" r:id="rId29"/>
    <p:sldId id="929" r:id="rId30"/>
    <p:sldId id="802" r:id="rId31"/>
    <p:sldId id="801" r:id="rId32"/>
    <p:sldId id="832" r:id="rId33"/>
    <p:sldId id="823" r:id="rId34"/>
    <p:sldId id="842" r:id="rId35"/>
    <p:sldId id="840" r:id="rId36"/>
    <p:sldId id="834" r:id="rId37"/>
    <p:sldId id="846" r:id="rId38"/>
    <p:sldId id="872" r:id="rId39"/>
    <p:sldId id="873" r:id="rId40"/>
    <p:sldId id="901" r:id="rId41"/>
    <p:sldId id="874" r:id="rId42"/>
    <p:sldId id="843" r:id="rId43"/>
    <p:sldId id="848" r:id="rId44"/>
    <p:sldId id="844" r:id="rId45"/>
    <p:sldId id="906" r:id="rId46"/>
    <p:sldId id="835" r:id="rId47"/>
    <p:sldId id="849" r:id="rId48"/>
    <p:sldId id="850" r:id="rId49"/>
    <p:sldId id="856" r:id="rId50"/>
    <p:sldId id="857" r:id="rId51"/>
    <p:sldId id="858" r:id="rId52"/>
    <p:sldId id="855" r:id="rId53"/>
    <p:sldId id="859" r:id="rId54"/>
    <p:sldId id="890" r:id="rId55"/>
    <p:sldId id="891" r:id="rId56"/>
    <p:sldId id="892" r:id="rId57"/>
    <p:sldId id="893" r:id="rId58"/>
    <p:sldId id="897" r:id="rId59"/>
    <p:sldId id="836" r:id="rId60"/>
    <p:sldId id="817" r:id="rId61"/>
    <p:sldId id="930" r:id="rId62"/>
    <p:sldId id="931" r:id="rId63"/>
    <p:sldId id="932" r:id="rId64"/>
    <p:sldId id="933" r:id="rId65"/>
    <p:sldId id="965" r:id="rId66"/>
    <p:sldId id="934" r:id="rId67"/>
    <p:sldId id="935" r:id="rId68"/>
    <p:sldId id="936" r:id="rId69"/>
    <p:sldId id="937" r:id="rId70"/>
    <p:sldId id="938" r:id="rId71"/>
    <p:sldId id="939" r:id="rId72"/>
    <p:sldId id="940" r:id="rId73"/>
    <p:sldId id="941" r:id="rId74"/>
    <p:sldId id="885" r:id="rId75"/>
    <p:sldId id="878" r:id="rId76"/>
    <p:sldId id="879" r:id="rId77"/>
    <p:sldId id="886" r:id="rId78"/>
    <p:sldId id="869" r:id="rId79"/>
    <p:sldId id="871" r:id="rId80"/>
    <p:sldId id="870" r:id="rId81"/>
    <p:sldId id="942" r:id="rId82"/>
    <p:sldId id="943" r:id="rId83"/>
    <p:sldId id="889" r:id="rId84"/>
    <p:sldId id="862" r:id="rId85"/>
    <p:sldId id="944" r:id="rId86"/>
    <p:sldId id="945" r:id="rId87"/>
    <p:sldId id="863" r:id="rId88"/>
    <p:sldId id="864" r:id="rId89"/>
    <p:sldId id="865" r:id="rId90"/>
    <p:sldId id="946" r:id="rId91"/>
    <p:sldId id="949" r:id="rId92"/>
    <p:sldId id="950" r:id="rId93"/>
    <p:sldId id="951" r:id="rId94"/>
    <p:sldId id="952" r:id="rId95"/>
    <p:sldId id="954" r:id="rId96"/>
    <p:sldId id="955" r:id="rId97"/>
    <p:sldId id="956" r:id="rId98"/>
    <p:sldId id="913" r:id="rId99"/>
    <p:sldId id="894" r:id="rId100"/>
    <p:sldId id="953" r:id="rId101"/>
    <p:sldId id="845" r:id="rId102"/>
    <p:sldId id="729" r:id="rId103"/>
    <p:sldId id="957" r:id="rId104"/>
    <p:sldId id="909" r:id="rId105"/>
    <p:sldId id="958" r:id="rId106"/>
    <p:sldId id="960" r:id="rId107"/>
    <p:sldId id="961" r:id="rId108"/>
    <p:sldId id="966" r:id="rId109"/>
    <p:sldId id="959" r:id="rId110"/>
    <p:sldId id="925" r:id="rId111"/>
    <p:sldId id="896" r:id="rId112"/>
    <p:sldId id="962" r:id="rId113"/>
    <p:sldId id="900" r:id="rId114"/>
    <p:sldId id="876" r:id="rId115"/>
    <p:sldId id="877" r:id="rId116"/>
    <p:sldId id="574" r:id="rId117"/>
    <p:sldId id="416" r:id="rId118"/>
    <p:sldId id="923"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78" d="100"/>
          <a:sy n="78" d="100"/>
        </p:scale>
        <p:origin x="208"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2020-06-27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33</a:t>
            </a:fld>
            <a:endParaRPr lang="en-US"/>
          </a:p>
        </p:txBody>
      </p:sp>
    </p:spTree>
    <p:extLst>
      <p:ext uri="{BB962C8B-B14F-4D97-AF65-F5344CB8AC3E}">
        <p14:creationId xmlns:p14="http://schemas.microsoft.com/office/powerpoint/2010/main" val="200199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36</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38</a:t>
            </a:fld>
            <a:endParaRPr lang="de-DE"/>
          </a:p>
        </p:txBody>
      </p:sp>
    </p:spTree>
    <p:extLst>
      <p:ext uri="{BB962C8B-B14F-4D97-AF65-F5344CB8AC3E}">
        <p14:creationId xmlns:p14="http://schemas.microsoft.com/office/powerpoint/2010/main" val="185718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48</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59</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a:t>
            </a:r>
            <a:r>
              <a:rPr lang="en-US" baseline="0" dirty="0"/>
              <a:t> same provider!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83</a:t>
            </a:fld>
            <a:endParaRPr lang="en-US"/>
          </a:p>
        </p:txBody>
      </p:sp>
    </p:spTree>
    <p:extLst>
      <p:ext uri="{BB962C8B-B14F-4D97-AF65-F5344CB8AC3E}">
        <p14:creationId xmlns:p14="http://schemas.microsoft.com/office/powerpoint/2010/main" val="82633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6</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19</a:t>
            </a:fld>
            <a:endParaRPr lang="de-DE"/>
          </a:p>
        </p:txBody>
      </p:sp>
    </p:spTree>
    <p:extLst>
      <p:ext uri="{BB962C8B-B14F-4D97-AF65-F5344CB8AC3E}">
        <p14:creationId xmlns:p14="http://schemas.microsoft.com/office/powerpoint/2010/main" val="946059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2020-06-27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2020-06-27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2020-06-27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2020-06-27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image" Target="../media/image78.jpg"/><Relationship Id="rId4" Type="http://schemas.openxmlformats.org/officeDocument/2006/relationships/image" Target="../media/image77.png"/></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hyperlink" Target="https://doi.org/10.5281/zenodo.3662906" TargetMode="Externa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80.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jstor.org/stable/1802906"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www.icpsr.umich.edu/icpsrweb/ICPSR/search/studies" TargetMode="External"/><Relationship Id="rId2" Type="http://schemas.openxmlformats.org/officeDocument/2006/relationships/hyperlink" Target="https://www.openicpsr.org/openicpsr/search/aea/studies" TargetMode="External"/><Relationship Id="rId1" Type="http://schemas.openxmlformats.org/officeDocument/2006/relationships/slideLayout" Target="../slideLayouts/slideLayout2.xml"/><Relationship Id="rId4" Type="http://schemas.openxmlformats.org/officeDocument/2006/relationships/hyperlink" Target="https://toolbox.google.com/datasetsearch/search"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Implementing Increased Transparency and Reproducibility in </a:t>
            </a:r>
            <a:r>
              <a:rPr lang="en-US" dirty="0" smtClean="0"/>
              <a:t>Economics:</a:t>
            </a:r>
            <a:br>
              <a:rPr lang="en-US" dirty="0" smtClean="0"/>
            </a:br>
            <a:r>
              <a:rPr lang="en-US" dirty="0" smtClean="0"/>
              <a:t>Lessons learned</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Best </a:t>
            </a:r>
            <a:r>
              <a:rPr lang="en-US" dirty="0"/>
              <a:t>Practices</a:t>
            </a:r>
          </a:p>
        </p:txBody>
      </p:sp>
      <p:sp>
        <p:nvSpPr>
          <p:cNvPr id="3" name="Content Placeholder 2"/>
          <p:cNvSpPr>
            <a:spLocks noGrp="1"/>
          </p:cNvSpPr>
          <p:nvPr>
            <p:ph idx="1"/>
          </p:nvPr>
        </p:nvSpPr>
        <p:spPr/>
        <p:txBody>
          <a:bodyPr>
            <a:normAutofit/>
          </a:bodyPr>
          <a:lstStyle/>
          <a:p>
            <a:r>
              <a:rPr lang="en-US" sz="4400" b="1" dirty="0">
                <a:solidFill>
                  <a:schemeClr val="accent6">
                    <a:lumMod val="75000"/>
                  </a:schemeClr>
                </a:solidFill>
              </a:rPr>
              <a:t>Follow robust coding</a:t>
            </a:r>
          </a:p>
          <a:p>
            <a:pPr lvl="1"/>
            <a:r>
              <a:rPr lang="en-US" sz="4000" dirty="0"/>
              <a:t>Ensure that code reliably produces results</a:t>
            </a:r>
            <a:br>
              <a:rPr lang="en-US" sz="4000" dirty="0"/>
            </a:br>
            <a:r>
              <a:rPr lang="en-US" sz="4000" i="1" dirty="0">
                <a:solidFill>
                  <a:schemeClr val="bg1">
                    <a:lumMod val="65000"/>
                  </a:schemeClr>
                </a:solidFill>
              </a:rPr>
              <a:t>(possibly automated)</a:t>
            </a:r>
          </a:p>
          <a:p>
            <a:pPr lvl="1"/>
            <a:r>
              <a:rPr lang="en-US" sz="4000" dirty="0"/>
              <a:t>Before you finish the manuscript, run all analysis code again</a:t>
            </a:r>
            <a:br>
              <a:rPr lang="en-US" sz="4000" dirty="0"/>
            </a:br>
            <a:r>
              <a:rPr lang="en-US" sz="4000" i="1" dirty="0">
                <a:solidFill>
                  <a:schemeClr val="bg1">
                    <a:lumMod val="65000"/>
                  </a:schemeClr>
                </a:solidFill>
              </a:rPr>
              <a:t>(if not too onerous)</a:t>
            </a: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Mindset</a:t>
            </a:r>
            <a:endParaRPr lang="en-US" dirty="0"/>
          </a:p>
        </p:txBody>
      </p:sp>
      <p:sp>
        <p:nvSpPr>
          <p:cNvPr id="6" name="Content Placeholder 5"/>
          <p:cNvSpPr>
            <a:spLocks noGrp="1"/>
          </p:cNvSpPr>
          <p:nvPr>
            <p:ph idx="1"/>
          </p:nvPr>
        </p:nvSpPr>
        <p:spPr/>
        <p:txBody>
          <a:bodyPr/>
          <a:lstStyle/>
          <a:p>
            <a:r>
              <a:rPr lang="en-US" b="1" dirty="0" smtClean="0"/>
              <a:t>Assume nothing* </a:t>
            </a:r>
            <a:r>
              <a:rPr lang="en-US" dirty="0" smtClean="0">
                <a:solidFill>
                  <a:schemeClr val="accent5"/>
                </a:solidFill>
              </a:rPr>
              <a:t>(fresh laptop, new software install, etc.)</a:t>
            </a:r>
          </a:p>
          <a:p>
            <a:r>
              <a:rPr lang="en-US" b="1" dirty="0" smtClean="0"/>
              <a:t>Assume your new RA will run the analysis </a:t>
            </a:r>
            <a:r>
              <a:rPr lang="en-US" dirty="0" smtClean="0">
                <a:solidFill>
                  <a:schemeClr val="accent5"/>
                </a:solidFill>
              </a:rPr>
              <a:t>(she knows Stata/</a:t>
            </a:r>
            <a:r>
              <a:rPr lang="en-US" dirty="0" err="1" smtClean="0">
                <a:solidFill>
                  <a:schemeClr val="accent5"/>
                </a:solidFill>
              </a:rPr>
              <a:t>Matlab</a:t>
            </a:r>
            <a:r>
              <a:rPr lang="en-US" dirty="0" smtClean="0">
                <a:solidFill>
                  <a:schemeClr val="accent5"/>
                </a:solidFill>
              </a:rPr>
              <a:t>, but doesn’t know your directory setup, secret command-line-</a:t>
            </a:r>
            <a:r>
              <a:rPr lang="en-US" dirty="0" err="1" smtClean="0">
                <a:solidFill>
                  <a:schemeClr val="accent5"/>
                </a:solidFill>
              </a:rPr>
              <a:t>fu</a:t>
            </a:r>
            <a:r>
              <a:rPr lang="en-US" dirty="0" smtClean="0">
                <a:solidFill>
                  <a:schemeClr val="accent5"/>
                </a:solidFill>
              </a:rPr>
              <a:t>, which line to find the contents of Table 15, …)</a:t>
            </a:r>
          </a:p>
          <a:p>
            <a:endParaRPr lang="en-US" dirty="0"/>
          </a:p>
        </p:txBody>
      </p:sp>
    </p:spTree>
    <p:extLst>
      <p:ext uri="{BB962C8B-B14F-4D97-AF65-F5344CB8AC3E}">
        <p14:creationId xmlns:p14="http://schemas.microsoft.com/office/powerpoint/2010/main" val="14014801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4154984"/>
          </a:xfrm>
          <a:prstGeom prst="rect">
            <a:avLst/>
          </a:prstGeom>
          <a:noFill/>
        </p:spPr>
        <p:txBody>
          <a:bodyPr wrap="square" rtlCol="0">
            <a:spAutoFit/>
          </a:bodyPr>
          <a:lstStyle/>
          <a:p>
            <a:pPr algn="ctr"/>
            <a:r>
              <a:rPr lang="en-US" sz="8800" dirty="0" smtClean="0">
                <a:solidFill>
                  <a:schemeClr val="bg1"/>
                </a:solidFill>
              </a:rPr>
              <a:t>But… you just said I can’t give you the data – so … you can’t check my code..</a:t>
            </a:r>
            <a:endParaRPr lang="en-US" dirty="0">
              <a:solidFill>
                <a:schemeClr val="bg1"/>
              </a:solidFill>
            </a:endParaRPr>
          </a:p>
        </p:txBody>
      </p:sp>
    </p:spTree>
    <p:extLst>
      <p:ext uri="{BB962C8B-B14F-4D97-AF65-F5344CB8AC3E}">
        <p14:creationId xmlns:p14="http://schemas.microsoft.com/office/powerpoint/2010/main" val="240301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we can access the data</a:t>
            </a:r>
            <a:endParaRPr lang="en-US" dirty="0"/>
          </a:p>
        </p:txBody>
      </p:sp>
      <p:sp>
        <p:nvSpPr>
          <p:cNvPr id="3" name="Content Placeholder 2"/>
          <p:cNvSpPr>
            <a:spLocks noGrp="1"/>
          </p:cNvSpPr>
          <p:nvPr>
            <p:ph sz="half" idx="1"/>
          </p:nvPr>
        </p:nvSpPr>
        <p:spPr/>
        <p:txBody>
          <a:bodyPr/>
          <a:lstStyle/>
          <a:p>
            <a:pPr marL="0" indent="0">
              <a:buNone/>
            </a:pPr>
            <a:r>
              <a:rPr lang="en-US" dirty="0" smtClean="0"/>
              <a:t>Sometimes we cannot</a:t>
            </a:r>
          </a:p>
          <a:p>
            <a:r>
              <a:rPr lang="en-US" dirty="0" smtClean="0"/>
              <a:t>We will still check if the code seems complete</a:t>
            </a:r>
          </a:p>
          <a:p>
            <a:r>
              <a:rPr lang="en-US" dirty="0" smtClean="0"/>
              <a:t>We will still verify that all data that *can* be provided have been provided</a:t>
            </a:r>
            <a:endParaRPr lang="en-US" dirty="0"/>
          </a:p>
        </p:txBody>
      </p:sp>
      <p:sp>
        <p:nvSpPr>
          <p:cNvPr id="4" name="Content Placeholder 3"/>
          <p:cNvSpPr>
            <a:spLocks noGrp="1"/>
          </p:cNvSpPr>
          <p:nvPr>
            <p:ph sz="half" idx="2"/>
          </p:nvPr>
        </p:nvSpPr>
        <p:spPr/>
        <p:txBody>
          <a:bodyPr/>
          <a:lstStyle/>
          <a:p>
            <a:pPr marL="0" indent="0">
              <a:buNone/>
            </a:pPr>
            <a:r>
              <a:rPr lang="en-US" dirty="0" smtClean="0"/>
              <a:t>Sometimes we can:</a:t>
            </a:r>
          </a:p>
          <a:p>
            <a:r>
              <a:rPr lang="en-US" dirty="0" smtClean="0"/>
              <a:t>In the past 6 months, we have worked ourselves or with 3</a:t>
            </a:r>
            <a:r>
              <a:rPr lang="en-US" baseline="30000" dirty="0" smtClean="0"/>
              <a:t>rd</a:t>
            </a:r>
            <a:r>
              <a:rPr lang="en-US" dirty="0" smtClean="0"/>
              <a:t> parties on </a:t>
            </a:r>
          </a:p>
          <a:p>
            <a:pPr lvl="1"/>
            <a:r>
              <a:rPr lang="en-US" dirty="0" smtClean="0"/>
              <a:t>French, Brazilian, and US confidential admin data</a:t>
            </a:r>
          </a:p>
          <a:p>
            <a:pPr lvl="1"/>
            <a:r>
              <a:rPr lang="en-US" dirty="0" smtClean="0"/>
              <a:t>Purchased commercial data</a:t>
            </a:r>
          </a:p>
          <a:p>
            <a:pPr lvl="1"/>
            <a:r>
              <a:rPr lang="en-US" dirty="0" smtClean="0"/>
              <a:t>Proprietary data under NDA/DUA</a:t>
            </a:r>
          </a:p>
          <a:p>
            <a:pPr lvl="1"/>
            <a:r>
              <a:rPr lang="en-US" dirty="0" smtClean="0"/>
              <a:t>Remotely or locally</a:t>
            </a:r>
            <a:endParaRPr lang="en-US" dirty="0"/>
          </a:p>
        </p:txBody>
      </p:sp>
    </p:spTree>
    <p:extLst>
      <p:ext uri="{BB962C8B-B14F-4D97-AF65-F5344CB8AC3E}">
        <p14:creationId xmlns:p14="http://schemas.microsoft.com/office/powerpoint/2010/main" val="280265284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Richer metadata, more transparency</a:t>
            </a:r>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dirty="0" smtClean="0">
                <a:solidFill>
                  <a:schemeClr val="bg1"/>
                </a:solidFill>
                <a:hlinkClick r:id="rId2"/>
              </a:rPr>
              <a:t>doi.org/10.5281/zenodo.3662906</a:t>
            </a:r>
            <a:r>
              <a:rPr lang="en-US" sz="4400" b="1" dirty="0"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a:t>
            </a:r>
            <a:r>
              <a:rPr lang="en-US" dirty="0" smtClean="0"/>
              <a:t>confidential data</a:t>
            </a:r>
            <a:endParaRPr lang="en-US" dirty="0"/>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a:t>
            </a:r>
            <a:r>
              <a:rPr lang="en-US" dirty="0" smtClean="0"/>
              <a:t>shared confidential </a:t>
            </a:r>
            <a:r>
              <a:rPr lang="en-US" dirty="0"/>
              <a:t>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614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a:t>Early publications (20</a:t>
            </a:r>
            <a:r>
              <a:rPr lang="en-US" sz="3600" baseline="30000" dirty="0"/>
              <a:t>th</a:t>
            </a:r>
            <a:r>
              <a:rPr lang="en-US" sz="3600" dirty="0"/>
              <a:t> century) contained </a:t>
            </a:r>
            <a:r>
              <a:rPr lang="en-US" sz="3600" b="1" dirty="0">
                <a:solidFill>
                  <a:schemeClr val="accent4">
                    <a:lumMod val="75000"/>
                  </a:schemeClr>
                </a:solidFill>
              </a:rPr>
              <a:t>tables of data</a:t>
            </a:r>
            <a:r>
              <a:rPr lang="en-US" sz="3600" dirty="0"/>
              <a:t>, and the </a:t>
            </a:r>
            <a:r>
              <a:rPr lang="en-US" sz="3600" b="1" dirty="0">
                <a:solidFill>
                  <a:schemeClr val="accent5">
                    <a:lumMod val="75000"/>
                  </a:schemeClr>
                </a:solidFill>
              </a:rPr>
              <a:t>math</a:t>
            </a:r>
            <a:r>
              <a:rPr lang="en-US" sz="3600" dirty="0"/>
              <a:t> was simple (maybe)</a:t>
            </a:r>
          </a:p>
          <a:p>
            <a:pPr lvl="1"/>
            <a:r>
              <a:rPr lang="en-US" sz="4000" b="1" dirty="0">
                <a:solidFill>
                  <a:schemeClr val="accent4">
                    <a:lumMod val="75000"/>
                  </a:schemeClr>
                </a:solidFill>
              </a:rPr>
              <a:t>Data</a:t>
            </a:r>
            <a:r>
              <a:rPr lang="en-US" sz="4000" dirty="0"/>
              <a:t> became electronic, was no longer </a:t>
            </a:r>
            <a:r>
              <a:rPr lang="en-US" sz="4400" b="1" dirty="0">
                <a:solidFill>
                  <a:srgbClr val="C00000"/>
                </a:solidFill>
              </a:rPr>
              <a:t>included</a:t>
            </a:r>
            <a:r>
              <a:rPr lang="en-US" sz="4000" dirty="0"/>
              <a:t> or </a:t>
            </a:r>
            <a:r>
              <a:rPr lang="en-US" sz="4400" b="1" dirty="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Results?</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518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describing RELIABLE archives</a:t>
            </a:r>
          </a:p>
        </p:txBody>
      </p:sp>
      <p:sp>
        <p:nvSpPr>
          <p:cNvPr id="3" name="Content Placeholder 2"/>
          <p:cNvSpPr>
            <a:spLocks noGrp="1"/>
          </p:cNvSpPr>
          <p:nvPr>
            <p:ph idx="1"/>
          </p:nvPr>
        </p:nvSpPr>
        <p:spPr/>
        <p:txBody>
          <a:bodyPr/>
          <a:lstStyle/>
          <a:p>
            <a:pPr marL="0" indent="0">
              <a:buNone/>
            </a:pPr>
            <a:r>
              <a:rPr lang="en-US" sz="3600" dirty="0"/>
              <a:t>Many datasets </a:t>
            </a:r>
          </a:p>
          <a:p>
            <a:pPr lvl="1"/>
            <a:r>
              <a:rPr lang="en-US" sz="3200" dirty="0"/>
              <a:t>Are imperfectly described</a:t>
            </a:r>
          </a:p>
          <a:p>
            <a:pPr lvl="2"/>
            <a:r>
              <a:rPr lang="en-US" sz="2800" dirty="0"/>
              <a:t>Very few data citations</a:t>
            </a:r>
          </a:p>
          <a:p>
            <a:pPr lvl="1"/>
            <a:r>
              <a:rPr lang="en-US" sz="3200" dirty="0"/>
              <a:t>Are badly documented</a:t>
            </a:r>
          </a:p>
          <a:p>
            <a:pPr lvl="1"/>
            <a:r>
              <a:rPr lang="en-US" sz="3200" dirty="0"/>
              <a:t>Have no (permanent) location defined </a:t>
            </a:r>
          </a:p>
          <a:p>
            <a:pPr lvl="2"/>
            <a:r>
              <a:rPr lang="en-US" sz="2800" dirty="0"/>
              <a:t>Even for data from high-profile organizations!</a:t>
            </a:r>
          </a:p>
          <a:p>
            <a:pPr lvl="1"/>
            <a:r>
              <a:rPr lang="en-US" sz="3200" dirty="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1881261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233740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29401" y="5909174"/>
            <a:ext cx="7552469" cy="1477328"/>
          </a:xfrm>
          <a:prstGeom prst="rect">
            <a:avLst/>
          </a:prstGeom>
          <a:noFill/>
        </p:spPr>
        <p:txBody>
          <a:bodyPr wrap="square" rtlCol="0">
            <a:spAutoFit/>
          </a:bodyPr>
          <a:lstStyle/>
          <a:p>
            <a:r>
              <a:rPr lang="en-US" dirty="0"/>
              <a:t>Via @</a:t>
            </a:r>
            <a:r>
              <a:rPr lang="en-US" dirty="0" err="1"/>
              <a:t>sdellavi</a:t>
            </a:r>
            <a:endParaRPr lang="en-US" dirty="0"/>
          </a:p>
          <a:p>
            <a:r>
              <a:rPr lang="en-US" dirty="0"/>
              <a:t>E. W. Kemmerer. 2011. “</a:t>
            </a:r>
            <a:r>
              <a:rPr lang="en-US" dirty="0">
                <a:hlinkClick r:id="rId3"/>
              </a:rPr>
              <a:t>Seasonal Variations in the New York Money Market</a:t>
            </a:r>
            <a:r>
              <a:rPr lang="en-US" dirty="0"/>
              <a:t>.”</a:t>
            </a:r>
          </a:p>
          <a:p>
            <a:r>
              <a:rPr lang="en-US" i="1" dirty="0"/>
              <a:t>The American Economic Review, </a:t>
            </a:r>
            <a:r>
              <a:rPr lang="en-US" dirty="0"/>
              <a:t>Vol. 1, No. 1 (March 1911), pp. 33-49 </a:t>
            </a:r>
          </a:p>
          <a:p>
            <a:endParaRPr lang="en-US" dirty="0"/>
          </a:p>
          <a:p>
            <a:endParaRPr lang="en-US" dirty="0"/>
          </a:p>
        </p:txBody>
      </p:sp>
    </p:spTree>
    <p:extLst>
      <p:ext uri="{BB962C8B-B14F-4D97-AF65-F5344CB8AC3E}">
        <p14:creationId xmlns:p14="http://schemas.microsoft.com/office/powerpoint/2010/main" val="1049413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a:solidFill>
                  <a:schemeClr val="bg1"/>
                </a:solidFill>
              </a:rPr>
              <a:t>What to do?</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139754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July 16, 2019</a:t>
            </a:r>
            <a:endParaRPr lang="en-US" dirty="0">
              <a:solidFill>
                <a:schemeClr val="bg1"/>
              </a:solidFill>
            </a:endParaRPr>
          </a:p>
        </p:txBody>
      </p:sp>
    </p:spTree>
    <p:extLst>
      <p:ext uri="{BB962C8B-B14F-4D97-AF65-F5344CB8AC3E}">
        <p14:creationId xmlns:p14="http://schemas.microsoft.com/office/powerpoint/2010/main" val="185094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96019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pPr marL="0" indent="0" algn="ctr">
              <a:buNone/>
            </a:pPr>
            <a:endParaRPr lang="en-US" sz="3600" b="1" dirty="0"/>
          </a:p>
          <a:p>
            <a:pPr marL="0" indent="0" algn="ctr">
              <a:buNone/>
            </a:pPr>
            <a:endParaRPr lang="en-US" sz="3600" b="1" dirty="0"/>
          </a:p>
          <a:p>
            <a:pPr marL="0" indent="0" algn="ctr">
              <a:buNone/>
            </a:pPr>
            <a:r>
              <a:rPr lang="en-US" sz="3600" b="1" dirty="0"/>
              <a:t>Modern publications need </a:t>
            </a:r>
            <a:br>
              <a:rPr lang="en-US" sz="3600" b="1" dirty="0"/>
            </a:br>
            <a:r>
              <a:rPr lang="en-US" sz="3600" b="1" dirty="0"/>
              <a:t>the same transparency and completeness</a:t>
            </a:r>
            <a:br>
              <a:rPr lang="en-US" sz="3600" b="1" dirty="0"/>
            </a:br>
            <a:r>
              <a:rPr lang="en-US" sz="3600" b="1" dirty="0"/>
              <a:t>as in the old days</a:t>
            </a:r>
          </a:p>
          <a:p>
            <a:pPr marL="0" indent="0" algn="ctr">
              <a:buNone/>
            </a:pPr>
            <a:r>
              <a:rPr lang="en-US" sz="3600" b="1" dirty="0"/>
              <a:t>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850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(on the market), </a:t>
            </a:r>
            <a:r>
              <a:rPr lang="en-US" b="1" dirty="0" err="1"/>
              <a:t>Hautahi</a:t>
            </a:r>
            <a:r>
              <a:rPr lang="en-US" b="1" dirty="0"/>
              <a:t> </a:t>
            </a:r>
            <a:r>
              <a:rPr lang="en-US" b="1" dirty="0" err="1"/>
              <a:t>Kingi</a:t>
            </a:r>
            <a:r>
              <a:rPr lang="en-US" dirty="0"/>
              <a:t> (</a:t>
            </a:r>
            <a:r>
              <a:rPr lang="en-US" dirty="0" err="1"/>
              <a:t>Impaq</a:t>
            </a:r>
            <a:r>
              <a:rPr lang="en-US" dirty="0"/>
              <a:t>)</a:t>
            </a:r>
          </a:p>
          <a:p>
            <a:r>
              <a:rPr lang="en-US" u="sng" dirty="0"/>
              <a:t>Current lead graduate students</a:t>
            </a:r>
            <a:r>
              <a:rPr lang="en-US" dirty="0"/>
              <a:t>: </a:t>
            </a:r>
            <a:r>
              <a:rPr lang="en-US" b="1" dirty="0"/>
              <a:t>David </a:t>
            </a:r>
            <a:r>
              <a:rPr lang="en-US" b="1" dirty="0" err="1"/>
              <a:t>Wasser</a:t>
            </a:r>
            <a:r>
              <a:rPr lang="en-US" b="1" dirty="0"/>
              <a:t> </a:t>
            </a:r>
            <a:r>
              <a:rPr lang="en-US" dirty="0"/>
              <a:t>(until Dec 2019), </a:t>
            </a:r>
            <a:r>
              <a:rPr lang="en-US" b="1" dirty="0"/>
              <a:t>Meredith Welch </a:t>
            </a:r>
            <a:r>
              <a:rPr lang="en-US" dirty="0"/>
              <a:t>(since Jan 2020)</a:t>
            </a:r>
          </a:p>
          <a:p>
            <a:r>
              <a:rPr lang="en-US" u="sng" dirty="0"/>
              <a:t>Current and past undergraduate students</a:t>
            </a:r>
            <a:r>
              <a:rPr lang="en-US" dirty="0"/>
              <a:t>: Alexia Ge, Anthony Peraza, Craig Schulman,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b="1" dirty="0"/>
              <a:t>Louis Liu</a:t>
            </a:r>
            <a:r>
              <a:rPr lang="en-US" dirty="0">
                <a:solidFill>
                  <a:schemeClr val="accent1">
                    <a:lumMod val="75000"/>
                  </a:schemeClr>
                </a:solidFill>
              </a:rPr>
              <a:t>, Luis Lopez Cabrera</a:t>
            </a:r>
            <a:r>
              <a:rPr lang="en-US" dirty="0"/>
              <a:t>, Luke O’Leary, </a:t>
            </a:r>
            <a:r>
              <a:rPr lang="en-US" dirty="0">
                <a:solidFill>
                  <a:schemeClr val="accent1">
                    <a:lumMod val="75000"/>
                  </a:schemeClr>
                </a:solidFill>
              </a:rPr>
              <a:t>Mary-Jo </a:t>
            </a:r>
            <a:r>
              <a:rPr lang="en-US" dirty="0" err="1">
                <a:solidFill>
                  <a:schemeClr val="accent1">
                    <a:lumMod val="75000"/>
                  </a:schemeClr>
                </a:solidFill>
              </a:rPr>
              <a:t>Ajiduah</a:t>
            </a:r>
            <a:r>
              <a:rPr lang="en-US" dirty="0"/>
              <a:t>, </a:t>
            </a:r>
            <a:r>
              <a:rPr lang="en-US" b="1" dirty="0"/>
              <a:t>Naomi Li</a:t>
            </a:r>
            <a:r>
              <a:rPr lang="en-US" dirty="0"/>
              <a:t>, Nicholas Swan, </a:t>
            </a:r>
            <a:r>
              <a:rPr lang="en-US" dirty="0" err="1"/>
              <a:t>Nishat</a:t>
            </a:r>
            <a:r>
              <a:rPr lang="en-US" dirty="0"/>
              <a:t> </a:t>
            </a:r>
            <a:r>
              <a:rPr lang="en-US" dirty="0" err="1"/>
              <a:t>Peuly</a:t>
            </a:r>
            <a:r>
              <a:rPr lang="en-US" dirty="0"/>
              <a:t>, Ryan Ali, Samuel Frey, </a:t>
            </a:r>
            <a:r>
              <a:rPr lang="en-US" dirty="0" err="1"/>
              <a:t>Siyang</a:t>
            </a:r>
            <a:r>
              <a:rPr lang="en-US" dirty="0"/>
              <a:t> (Elaine) Yu, </a:t>
            </a:r>
            <a:r>
              <a:rPr lang="en-US" b="1" dirty="0"/>
              <a:t>Steve </a:t>
            </a:r>
            <a:r>
              <a:rPr lang="en-US" b="1" dirty="0" err="1"/>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t>Nehedin</a:t>
            </a:r>
            <a:r>
              <a:rPr lang="en-US" dirty="0"/>
              <a:t> Juarez, </a:t>
            </a:r>
            <a:r>
              <a:rPr lang="en-US" dirty="0" err="1"/>
              <a:t>Rubal</a:t>
            </a:r>
            <a:r>
              <a:rPr lang="en-US" dirty="0"/>
              <a:t> Mistry, </a:t>
            </a:r>
            <a:r>
              <a:rPr lang="en-US" dirty="0" err="1">
                <a:solidFill>
                  <a:schemeClr val="accent1">
                    <a:lumMod val="75000"/>
                  </a:schemeClr>
                </a:solidFill>
              </a:rPr>
              <a:t>Syon</a:t>
            </a:r>
            <a:r>
              <a:rPr lang="en-US" dirty="0">
                <a:solidFill>
                  <a:schemeClr val="accent1">
                    <a:lumMod val="75000"/>
                  </a:schemeClr>
                </a:solidFill>
              </a:rPr>
              <a:t> </a:t>
            </a:r>
            <a:r>
              <a:rPr lang="en-US" dirty="0" err="1">
                <a:solidFill>
                  <a:schemeClr val="accent1">
                    <a:lumMod val="75000"/>
                  </a:schemeClr>
                </a:solidFill>
              </a:rPr>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Franklin </a:t>
            </a:r>
            <a:r>
              <a:rPr lang="en-US" dirty="0" err="1" smtClean="0">
                <a:solidFill>
                  <a:schemeClr val="accent1">
                    <a:lumMod val="75000"/>
                  </a:schemeClr>
                </a:solidFill>
              </a:rPr>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Peter </a:t>
            </a:r>
            <a:r>
              <a:rPr lang="en-US" dirty="0">
                <a:solidFill>
                  <a:schemeClr val="accent1">
                    <a:lumMod val="75000"/>
                  </a:schemeClr>
                </a:solidFill>
              </a:rPr>
              <a:t>Rafael </a:t>
            </a:r>
            <a:r>
              <a:rPr lang="en-US" dirty="0" smtClean="0">
                <a:solidFill>
                  <a:schemeClr val="accent1">
                    <a:lumMod val="75000"/>
                  </a:schemeClr>
                </a:solidFill>
              </a:rPr>
              <a:t>Sanchez, Jill Crosby, Matthew </a:t>
            </a:r>
            <a:r>
              <a:rPr lang="en-US" dirty="0">
                <a:solidFill>
                  <a:schemeClr val="accent1">
                    <a:lumMod val="75000"/>
                  </a:schemeClr>
                </a:solidFill>
              </a:rPr>
              <a:t>H. Wang</a:t>
            </a:r>
          </a:p>
          <a:p>
            <a:r>
              <a:rPr lang="en-US" u="sng" dirty="0"/>
              <a:t>Other graduate students</a:t>
            </a:r>
            <a:r>
              <a:rPr lang="en-US" dirty="0"/>
              <a:t>: 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Goal: Improve reproducibility</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51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8735" y="365125"/>
            <a:ext cx="12370735" cy="5805018"/>
          </a:xfrm>
          <a:prstGeom prst="rect">
            <a:avLst/>
          </a:prstGeom>
        </p:spPr>
      </p:pic>
    </p:spTree>
    <p:extLst>
      <p:ext uri="{BB962C8B-B14F-4D97-AF65-F5344CB8AC3E}">
        <p14:creationId xmlns:p14="http://schemas.microsoft.com/office/powerpoint/2010/main" val="3056378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a:t>
            </a:r>
            <a:r>
              <a:rPr lang="en-US" dirty="0" smtClean="0"/>
              <a:t>June 26, 2020 (11 </a:t>
            </a:r>
            <a:r>
              <a:rPr lang="en-US" dirty="0" err="1"/>
              <a:t>mths</a:t>
            </a:r>
            <a:r>
              <a:rPr lang="en-US" dirty="0"/>
              <a:t>), the AEA Data Editor team conducted </a:t>
            </a:r>
          </a:p>
          <a:p>
            <a:r>
              <a:rPr lang="en-US" sz="3600" b="1" dirty="0" smtClean="0">
                <a:solidFill>
                  <a:schemeClr val="accent6">
                    <a:lumMod val="75000"/>
                  </a:schemeClr>
                </a:solidFill>
              </a:rPr>
              <a:t>636 </a:t>
            </a:r>
            <a:r>
              <a:rPr lang="en-US" sz="3600" b="1" dirty="0">
                <a:solidFill>
                  <a:schemeClr val="accent6">
                    <a:lumMod val="75000"/>
                  </a:schemeClr>
                </a:solidFill>
              </a:rPr>
              <a:t>assessments </a:t>
            </a:r>
          </a:p>
          <a:p>
            <a:r>
              <a:rPr lang="en-US" dirty="0" smtClean="0"/>
              <a:t>Of which </a:t>
            </a:r>
            <a:r>
              <a:rPr lang="en-US" sz="3600" b="1" dirty="0" smtClean="0">
                <a:solidFill>
                  <a:schemeClr val="accent2">
                    <a:lumMod val="75000"/>
                  </a:schemeClr>
                </a:solidFill>
              </a:rPr>
              <a:t>233 manuscripts</a:t>
            </a:r>
            <a:r>
              <a:rPr lang="en-US" dirty="0"/>
              <a:t> </a:t>
            </a:r>
            <a:r>
              <a:rPr lang="en-US" dirty="0" smtClean="0"/>
              <a:t>have been “accepted”</a:t>
            </a:r>
            <a:endParaRPr lang="en-US" dirty="0"/>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endParaRPr lang="en-US" dirty="0"/>
          </a:p>
          <a:p>
            <a:r>
              <a:rPr lang="en-US" dirty="0" smtClean="0"/>
              <a:t>CISER (R-Squared)</a:t>
            </a:r>
          </a:p>
          <a:p>
            <a:r>
              <a:rPr lang="en-US" dirty="0" smtClean="0"/>
              <a:t>Various contributors with access to confidential data</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67433" y="1514973"/>
            <a:ext cx="6257133" cy="1446550"/>
          </a:xfrm>
          <a:prstGeom prst="rect">
            <a:avLst/>
          </a:prstGeom>
          <a:noFill/>
        </p:spPr>
        <p:txBody>
          <a:bodyPr wrap="square" rtlCol="0">
            <a:spAutoFit/>
          </a:bodyPr>
          <a:lstStyle/>
          <a:p>
            <a:pPr algn="ctr"/>
            <a:r>
              <a:rPr lang="en-US" sz="8800" dirty="0">
                <a:solidFill>
                  <a:schemeClr val="bg1"/>
                </a:solidFill>
              </a:rPr>
              <a:t>Replicability?</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Oct 11, 2019</a:t>
            </a:r>
            <a:endParaRPr lang="en-US" dirty="0">
              <a:solidFill>
                <a:schemeClr val="bg1"/>
              </a:solidFill>
            </a:endParaRPr>
          </a:p>
        </p:txBody>
      </p:sp>
    </p:spTree>
    <p:extLst>
      <p:ext uri="{BB962C8B-B14F-4D97-AF65-F5344CB8AC3E}">
        <p14:creationId xmlns:p14="http://schemas.microsoft.com/office/powerpoint/2010/main" val="289622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archives</a:t>
            </a:r>
          </a:p>
        </p:txBody>
      </p:sp>
      <p:sp>
        <p:nvSpPr>
          <p:cNvPr id="3" name="Content Placeholder 2"/>
          <p:cNvSpPr>
            <a:spLocks noGrp="1"/>
          </p:cNvSpPr>
          <p:nvPr>
            <p:ph idx="1"/>
          </p:nvPr>
        </p:nvSpPr>
        <p:spPr/>
        <p:txBody>
          <a:bodyPr/>
          <a:lstStyle/>
          <a:p>
            <a:r>
              <a:rPr lang="en-US" dirty="0"/>
              <a:t>Between Oct 11 and Oct 13, 2019, the staff at </a:t>
            </a:r>
            <a:r>
              <a:rPr lang="en-US" dirty="0" err="1"/>
              <a:t>openICPSR</a:t>
            </a:r>
            <a:r>
              <a:rPr lang="en-US" dirty="0"/>
              <a:t> ingested </a:t>
            </a:r>
            <a:r>
              <a:rPr lang="en-US" sz="4800" b="1" dirty="0"/>
              <a:t>2,552 historical AEA supplements</a:t>
            </a:r>
            <a:r>
              <a:rPr lang="en-US" dirty="0"/>
              <a:t>, increasing the size of the </a:t>
            </a:r>
            <a:r>
              <a:rPr lang="en-US" dirty="0" err="1"/>
              <a:t>openICPSR</a:t>
            </a:r>
            <a:r>
              <a:rPr lang="en-US" dirty="0"/>
              <a:t> repository </a:t>
            </a:r>
            <a:r>
              <a:rPr lang="en-US" b="1" dirty="0"/>
              <a:t>by a factor of 3</a:t>
            </a:r>
            <a:r>
              <a:rPr lang="en-US" dirty="0" smtClean="0"/>
              <a:t>.</a:t>
            </a:r>
          </a:p>
          <a:p>
            <a:pPr lvl="1"/>
            <a:r>
              <a:rPr lang="en-US" dirty="0" smtClean="0"/>
              <a:t>In December 2019, another 1,000 supplements</a:t>
            </a:r>
            <a:endParaRPr lang="en-US" dirty="0"/>
          </a:p>
          <a:p>
            <a:r>
              <a:rPr lang="en-US" dirty="0"/>
              <a:t>The migrated archives are now available through the </a:t>
            </a:r>
            <a:r>
              <a:rPr lang="en-US" sz="3600" b="1" dirty="0" err="1">
                <a:solidFill>
                  <a:schemeClr val="accent1">
                    <a:lumMod val="75000"/>
                  </a:schemeClr>
                </a:solidFill>
                <a:hlinkClick r:id="rId2"/>
              </a:rPr>
              <a:t>openICPSR</a:t>
            </a:r>
            <a:r>
              <a:rPr lang="en-US" sz="3600" b="1" dirty="0">
                <a:solidFill>
                  <a:schemeClr val="accent1">
                    <a:lumMod val="75000"/>
                  </a:schemeClr>
                </a:solidFill>
                <a:hlinkClick r:id="rId2"/>
              </a:rPr>
              <a:t> search interface</a:t>
            </a:r>
            <a:r>
              <a:rPr lang="en-US" dirty="0"/>
              <a:t>, the </a:t>
            </a:r>
            <a:r>
              <a:rPr lang="en-US" sz="3600" b="1" dirty="0">
                <a:hlinkClick r:id="rId3"/>
              </a:rPr>
              <a:t>general ICPSR search interface</a:t>
            </a:r>
            <a:r>
              <a:rPr lang="en-US" dirty="0"/>
              <a:t>, as well as through a variety of federated search interfaces such as </a:t>
            </a:r>
            <a:r>
              <a:rPr lang="en-US" sz="3600" b="1" dirty="0">
                <a:hlinkClick r:id="rId4"/>
              </a:rPr>
              <a:t>Google Dataset Search</a:t>
            </a:r>
            <a:r>
              <a:rPr lang="en-US" dirty="0"/>
              <a:t>. </a:t>
            </a:r>
          </a:p>
          <a:p>
            <a:endParaRPr lang="en-US" dirty="0"/>
          </a:p>
        </p:txBody>
      </p:sp>
    </p:spTree>
    <p:extLst>
      <p:ext uri="{BB962C8B-B14F-4D97-AF65-F5344CB8AC3E}">
        <p14:creationId xmlns:p14="http://schemas.microsoft.com/office/powerpoint/2010/main" val="14058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291794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3662541"/>
          </a:xfrm>
          <a:prstGeom prst="rect">
            <a:avLst/>
          </a:prstGeom>
          <a:noFill/>
        </p:spPr>
        <p:txBody>
          <a:bodyPr wrap="square" rtlCol="0">
            <a:spAutoFit/>
          </a:bodyPr>
          <a:lstStyle/>
          <a:p>
            <a:pPr algn="ctr"/>
            <a:r>
              <a:rPr lang="en-US" sz="8800" dirty="0" smtClean="0">
                <a:solidFill>
                  <a:schemeClr val="bg1"/>
                </a:solidFill>
              </a:rPr>
              <a:t>Some practical </a:t>
            </a:r>
            <a:r>
              <a:rPr lang="en-US" sz="8800" dirty="0" smtClean="0">
                <a:solidFill>
                  <a:schemeClr val="bg1"/>
                </a:solidFill>
              </a:rPr>
              <a:t>tips</a:t>
            </a:r>
          </a:p>
          <a:p>
            <a:pPr algn="ctr"/>
            <a:r>
              <a:rPr lang="en-US" sz="7200" dirty="0" smtClean="0">
                <a:solidFill>
                  <a:schemeClr val="bg1"/>
                </a:solidFill>
              </a:rPr>
              <a:t>(based on 700+ assessments)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buy a car from this guy?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638460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sales person have a good record?</a:t>
            </a:r>
          </a:p>
          <a:p>
            <a:r>
              <a:rPr lang="en-US" sz="4800" dirty="0" smtClean="0"/>
              <a:t>Where does the car come from?</a:t>
            </a:r>
          </a:p>
          <a:p>
            <a:r>
              <a:rPr lang="en-US" sz="4800" dirty="0" smtClean="0"/>
              <a:t>What do we know about the car?</a:t>
            </a:r>
            <a:endParaRPr lang="en-US" sz="4800" dirty="0"/>
          </a:p>
        </p:txBody>
      </p:sp>
    </p:spTree>
    <p:extLst>
      <p:ext uri="{BB962C8B-B14F-4D97-AF65-F5344CB8AC3E}">
        <p14:creationId xmlns:p14="http://schemas.microsoft.com/office/powerpoint/2010/main" val="39160735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use this data?</a:t>
            </a:r>
            <a:endParaRPr lang="en-US" dirty="0"/>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9983734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would you trust this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2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provider have a good record?</a:t>
            </a:r>
          </a:p>
          <a:p>
            <a:r>
              <a:rPr lang="en-US" sz="4800" dirty="0" smtClean="0"/>
              <a:t>Where do the data come from?</a:t>
            </a:r>
          </a:p>
          <a:p>
            <a:r>
              <a:rPr lang="en-US" sz="4800" dirty="0" smtClean="0"/>
              <a:t>What do we know about the data?</a:t>
            </a:r>
            <a:endParaRPr lang="en-US" sz="4800" dirty="0"/>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smtClean="0"/>
              <a:t>Metadata!</a:t>
            </a:r>
            <a:endParaRPr lang="en-US" sz="11500" dirty="0"/>
          </a:p>
        </p:txBody>
      </p:sp>
    </p:spTree>
    <p:extLst>
      <p:ext uri="{BB962C8B-B14F-4D97-AF65-F5344CB8AC3E}">
        <p14:creationId xmlns:p14="http://schemas.microsoft.com/office/powerpoint/2010/main" val="38320234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stockmarket.xlsx”</a:t>
            </a:r>
            <a:endParaRPr lang="en-US" dirty="0"/>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“SP500.xlsx, from S&amp;P (2020). Not provided as part of replication package because © S&amp;P. ”</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Availability Statements</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smtClean="0"/>
              <a:t>Describes data file, where to get it, how to get it, and any conditions of obtaining it</a:t>
            </a:r>
            <a:endParaRPr lang="en-US" sz="3200" dirty="0"/>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Citation</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smtClean="0"/>
              <a:t>Attributes the file to the proper source</a:t>
            </a:r>
            <a:endParaRPr lang="en-US" sz="3200" dirty="0"/>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lstStyle/>
          <a:p>
            <a:r>
              <a:rPr lang="en-US" dirty="0"/>
              <a:t>What datasets are used</a:t>
            </a:r>
          </a:p>
          <a:p>
            <a:r>
              <a:rPr lang="en-US" dirty="0"/>
              <a:t>Are they cited?</a:t>
            </a:r>
          </a:p>
          <a:p>
            <a:pPr lvl="1"/>
            <a:r>
              <a:rPr lang="en-US" dirty="0"/>
              <a:t>→ in Article?</a:t>
            </a:r>
          </a:p>
          <a:p>
            <a:pPr lvl="1"/>
            <a:r>
              <a:rPr lang="en-US" dirty="0"/>
              <a:t>→ in Online Appendix?</a:t>
            </a:r>
          </a:p>
          <a:p>
            <a:pPr lvl="1"/>
            <a:r>
              <a:rPr lang="en-US" dirty="0"/>
              <a:t>→ in README?</a:t>
            </a:r>
          </a:p>
        </p:txBody>
      </p:sp>
    </p:spTree>
    <p:extLst>
      <p:ext uri="{BB962C8B-B14F-4D97-AF65-F5344CB8AC3E}">
        <p14:creationId xmlns:p14="http://schemas.microsoft.com/office/powerpoint/2010/main" val="41536962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13026" y="2585604"/>
            <a:ext cx="11965947" cy="185708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9113410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FRED (St. Louis Fed) </a:t>
            </a:r>
            <a:r>
              <a:rPr lang="en-US" dirty="0" smtClean="0"/>
              <a:t>and SP500</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432" y="1943782"/>
            <a:ext cx="10003528" cy="3850801"/>
          </a:xfrm>
        </p:spPr>
      </p:pic>
      <p:pic>
        <p:nvPicPr>
          <p:cNvPr id="7" name="Picture 6"/>
          <p:cNvPicPr>
            <a:picLocks noChangeAspect="1"/>
          </p:cNvPicPr>
          <p:nvPr/>
        </p:nvPicPr>
        <p:blipFill>
          <a:blip r:embed="rId3"/>
          <a:stretch>
            <a:fillRect/>
          </a:stretch>
        </p:blipFill>
        <p:spPr>
          <a:xfrm>
            <a:off x="1179058" y="3418114"/>
            <a:ext cx="9686925" cy="1638300"/>
          </a:xfrm>
          <a:prstGeom prst="rect">
            <a:avLst/>
          </a:prstGeom>
          <a:ln w="28575">
            <a:solidFill>
              <a:schemeClr val="tx1"/>
            </a:solidFill>
          </a:ln>
        </p:spPr>
      </p:pic>
    </p:spTree>
    <p:extLst>
      <p:ext uri="{BB962C8B-B14F-4D97-AF65-F5344CB8AC3E}">
        <p14:creationId xmlns:p14="http://schemas.microsoft.com/office/powerpoint/2010/main" val="16654110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Restricted-access data</a:t>
            </a:r>
            <a:endParaRPr lang="en-US" dirty="0"/>
          </a:p>
        </p:txBody>
      </p:sp>
      <p:sp>
        <p:nvSpPr>
          <p:cNvPr id="3" name="Content Placeholder 2"/>
          <p:cNvSpPr>
            <a:spLocks noGrp="1"/>
          </p:cNvSpPr>
          <p:nvPr>
            <p:ph idx="1"/>
          </p:nvPr>
        </p:nvSpPr>
        <p:spPr/>
        <p:txBody>
          <a:bodyPr/>
          <a:lstStyle/>
          <a:p>
            <a:r>
              <a:rPr lang="en-US" dirty="0" smtClean="0"/>
              <a:t>Often, you do not have the data on your laptop</a:t>
            </a:r>
          </a:p>
          <a:p>
            <a:r>
              <a:rPr lang="en-US" dirty="0" smtClean="0"/>
              <a:t>Examples: FSRDC, German, Swedish, French, Canadian, etc. administrative data</a:t>
            </a:r>
          </a:p>
          <a:p>
            <a:r>
              <a:rPr lang="en-US" dirty="0" smtClean="0"/>
              <a:t>Examples: Uber, </a:t>
            </a:r>
            <a:r>
              <a:rPr lang="en-US" dirty="0" err="1" smtClean="0"/>
              <a:t>Ebay</a:t>
            </a:r>
            <a:r>
              <a:rPr lang="en-US" dirty="0"/>
              <a:t> </a:t>
            </a:r>
            <a:r>
              <a:rPr lang="en-US" dirty="0" smtClean="0"/>
              <a:t>data</a:t>
            </a:r>
            <a:endParaRPr lang="en-US" dirty="0"/>
          </a:p>
        </p:txBody>
      </p:sp>
    </p:spTree>
    <p:extLst>
      <p:ext uri="{BB962C8B-B14F-4D97-AF65-F5344CB8AC3E}">
        <p14:creationId xmlns:p14="http://schemas.microsoft.com/office/powerpoint/2010/main" val="38261587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this is not always so easy</a:t>
            </a:r>
            <a:endParaRPr lang="en-US" dirty="0"/>
          </a:p>
        </p:txBody>
      </p:sp>
      <p:pic>
        <p:nvPicPr>
          <p:cNvPr id="4" name="Content Placeholder 3"/>
          <p:cNvPicPr>
            <a:picLocks noGrp="1" noChangeAspect="1"/>
          </p:cNvPicPr>
          <p:nvPr>
            <p:ph idx="1"/>
          </p:nvPr>
        </p:nvPicPr>
        <p:blipFill>
          <a:blip r:embed="rId2"/>
          <a:stretch>
            <a:fillRect/>
          </a:stretch>
        </p:blipFill>
        <p:spPr>
          <a:xfrm>
            <a:off x="2152650" y="2101830"/>
            <a:ext cx="7886700" cy="3843377"/>
          </a:xfrm>
          <a:prstGeom prst="rect">
            <a:avLst/>
          </a:prstGeom>
        </p:spPr>
      </p:pic>
    </p:spTree>
    <p:extLst>
      <p:ext uri="{BB962C8B-B14F-4D97-AF65-F5344CB8AC3E}">
        <p14:creationId xmlns:p14="http://schemas.microsoft.com/office/powerpoint/2010/main" val="40394061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t>Author</a:t>
            </a:r>
            <a:endParaRPr lang="en-US" dirty="0"/>
          </a:p>
          <a:p>
            <a:r>
              <a:rPr lang="en-US" dirty="0" smtClean="0"/>
              <a:t>Title</a:t>
            </a:r>
          </a:p>
          <a:p>
            <a:r>
              <a:rPr lang="en-US" dirty="0" smtClean="0"/>
              <a:t>Distributor</a:t>
            </a:r>
            <a:endParaRPr lang="en-US" dirty="0"/>
          </a:p>
          <a:p>
            <a:r>
              <a:rPr lang="en-US" dirty="0" smtClean="0"/>
              <a:t>Date</a:t>
            </a:r>
            <a:endParaRPr lang="en-US" dirty="0"/>
          </a:p>
          <a:p>
            <a:r>
              <a:rPr lang="en-US" dirty="0" smtClean="0"/>
              <a:t>Version</a:t>
            </a:r>
            <a:endParaRPr lang="en-US" dirty="0"/>
          </a:p>
          <a:p>
            <a:r>
              <a:rPr lang="en-US" dirty="0" smtClean="0"/>
              <a:t>Persistent identifier</a:t>
            </a:r>
            <a:endParaRPr lang="en-US" dirty="0"/>
          </a:p>
        </p:txBody>
      </p:sp>
      <p:sp>
        <p:nvSpPr>
          <p:cNvPr id="6" name="Content Placeholder 5"/>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7458369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6733136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26991834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40862780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Availability Statement</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FRED data: URL is sufficient</a:t>
            </a:r>
          </a:p>
          <a:p>
            <a:endParaRPr lang="en-US" dirty="0"/>
          </a:p>
          <a:p>
            <a:endParaRPr lang="en-US" dirty="0" smtClean="0"/>
          </a:p>
          <a:p>
            <a:r>
              <a:rPr lang="en-US" dirty="0" smtClean="0"/>
              <a:t>IPUMS data: Registration is required, query system requires users to provide details about variables, samples.</a:t>
            </a:r>
            <a:endParaRPr lang="en-US" dirty="0"/>
          </a:p>
        </p:txBody>
      </p:sp>
      <p:sp>
        <p:nvSpPr>
          <p:cNvPr id="4" name="Content Placeholder 3"/>
          <p:cNvSpPr>
            <a:spLocks noGrp="1"/>
          </p:cNvSpPr>
          <p:nvPr>
            <p:ph sz="half" idx="2"/>
          </p:nvPr>
        </p:nvSpPr>
        <p:spPr/>
        <p:txBody>
          <a:bodyPr>
            <a:normAutofit lnSpcReduction="10000"/>
          </a:bodyPr>
          <a:lstStyle/>
          <a:p>
            <a:r>
              <a:rPr lang="en-US" dirty="0"/>
              <a:t>IAB: </a:t>
            </a:r>
            <a:endParaRPr lang="en-US" dirty="0" smtClean="0"/>
          </a:p>
          <a:p>
            <a:pPr marL="0" indent="0">
              <a:buNone/>
            </a:pPr>
            <a:r>
              <a:rPr lang="en-US" dirty="0" smtClean="0"/>
              <a:t>“</a:t>
            </a:r>
            <a:r>
              <a:rPr lang="en-US" dirty="0" smtClean="0">
                <a:solidFill>
                  <a:schemeClr val="accent5"/>
                </a:solidFill>
              </a:rPr>
              <a:t>This </a:t>
            </a:r>
            <a:r>
              <a:rPr lang="en-US" dirty="0">
                <a:solidFill>
                  <a:schemeClr val="accent5"/>
                </a:solidFill>
              </a:rPr>
              <a:t>study uses the weakly anonymous Establishment History Panel 1975-2018. Data access was provided via on-site use at the Research Data Centre (FDZ) of the German Federal Employment Agency (BA) at the Institute for Employment Research (IAB) and/or remote data access. DOI: </a:t>
            </a:r>
            <a:r>
              <a:rPr lang="en-US" dirty="0" smtClean="0">
                <a:solidFill>
                  <a:schemeClr val="accent5"/>
                </a:solidFill>
              </a:rPr>
              <a:t>10.5164/IAB.BHP7518.de.en.v1</a:t>
            </a:r>
            <a:r>
              <a:rPr lang="en-US" dirty="0" smtClean="0"/>
              <a:t>”</a:t>
            </a:r>
            <a:endParaRPr lang="en-US" dirty="0"/>
          </a:p>
        </p:txBody>
      </p:sp>
    </p:spTree>
    <p:extLst>
      <p:ext uri="{BB962C8B-B14F-4D97-AF65-F5344CB8AC3E}">
        <p14:creationId xmlns:p14="http://schemas.microsoft.com/office/powerpoint/2010/main" val="12257861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3712</Words>
  <Application>Microsoft Office PowerPoint</Application>
  <PresentationFormat>Widescreen</PresentationFormat>
  <Paragraphs>834</Paragraphs>
  <Slides>118</Slides>
  <Notes>16</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Century</vt:lpstr>
      <vt:lpstr>Calibri Light</vt:lpstr>
      <vt:lpstr>Calibri</vt:lpstr>
      <vt:lpstr>Roboto</vt:lpstr>
      <vt:lpstr>Montserrat</vt:lpstr>
      <vt:lpstr>Office Theme</vt:lpstr>
      <vt:lpstr>Implementing Increased Transparency and Reproducibility in Economics: Lessons learned</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PowerPoint Presentation</vt:lpstr>
      <vt:lpstr>PowerPoint Presentation</vt:lpstr>
      <vt:lpstr>Results?</vt:lpstr>
      <vt:lpstr>Some key statistics</vt:lpstr>
      <vt:lpstr>In a nutshell</vt:lpstr>
      <vt:lpstr>PowerPoint Presentation</vt:lpstr>
      <vt:lpstr>Failure to curate</vt:lpstr>
      <vt:lpstr>Poor coding practices</vt:lpstr>
      <vt:lpstr>Poor citation practices</vt:lpstr>
      <vt:lpstr>Problems describing RELIABLE archives</vt:lpstr>
      <vt:lpstr>Action: Data citations and metadata</vt:lpstr>
      <vt:lpstr>Starts with Data Citations</vt:lpstr>
      <vt:lpstr>PowerPoint Presentation</vt:lpstr>
      <vt:lpstr>Second round (2012-)</vt:lpstr>
      <vt:lpstr>PowerPoint Presentation</vt:lpstr>
      <vt:lpstr>Current efforts at the AEA</vt:lpstr>
      <vt:lpstr>PowerPoint Presentation</vt:lpstr>
      <vt:lpstr>AEA Data &amp; Code Availability Policy (2019)</vt:lpstr>
      <vt:lpstr>Current efforts at the AEA</vt:lpstr>
      <vt:lpstr>AEA Pre-Publication Verification</vt:lpstr>
      <vt:lpstr>PowerPoint Presentation</vt:lpstr>
      <vt:lpstr>Action: Reproducibility Check</vt:lpstr>
      <vt:lpstr>Who is doing that?</vt:lpstr>
      <vt:lpstr>Goal: Improve reproducibility</vt:lpstr>
      <vt:lpstr>PowerPoint Presentation</vt:lpstr>
      <vt:lpstr>PowerPoint Presentation</vt:lpstr>
      <vt:lpstr>Stats on reproduced articles</vt:lpstr>
      <vt:lpstr>Also work with 3rd parties</vt:lpstr>
      <vt:lpstr>Current efforts at the AEA</vt:lpstr>
      <vt:lpstr>Full-featured repository</vt:lpstr>
      <vt:lpstr>FAIR data principles rely on metadata</vt:lpstr>
      <vt:lpstr>PowerPoint Presentation</vt:lpstr>
      <vt:lpstr>PowerPoint Presentation</vt:lpstr>
      <vt:lpstr>PowerPoint Presentation</vt:lpstr>
      <vt:lpstr>… and findability relies on metadata</vt:lpstr>
      <vt:lpstr>PowerPoint Presentation</vt:lpstr>
      <vt:lpstr>Migrating archives</vt:lpstr>
      <vt:lpstr>PowerPoint Presentation</vt:lpstr>
      <vt:lpstr>PowerPoint Presentation</vt:lpstr>
      <vt:lpstr>PowerPoint Presentation</vt:lpstr>
      <vt:lpstr>Very little diversity in software</vt:lpstr>
      <vt:lpstr>Current efforts at the AEA</vt:lpstr>
      <vt:lpstr>Starts with Data Citations</vt:lpstr>
      <vt:lpstr>PowerPoint Presentation</vt:lpstr>
      <vt:lpstr>Would you buy a car from this guy?</vt:lpstr>
      <vt:lpstr>Provenance!</vt:lpstr>
      <vt:lpstr>Would you use this data?</vt:lpstr>
      <vt:lpstr>Or would you trust this data?</vt:lpstr>
      <vt:lpstr>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AEA “Data Availability Policy” (2019)</vt:lpstr>
      <vt:lpstr>Every manuscript is checked</vt:lpstr>
      <vt:lpstr>Every manuscript is checked</vt:lpstr>
      <vt:lpstr>Every manuscript is checked</vt:lpstr>
      <vt:lpstr>Example 2: Academic data publisher</vt:lpstr>
      <vt:lpstr>Example 2: Academic data publisher</vt:lpstr>
      <vt:lpstr>Example 2: Academic data publisher-new!</vt:lpstr>
      <vt:lpstr>Rights to use data</vt:lpstr>
      <vt:lpstr>Rights to distribute the data</vt:lpstr>
      <vt:lpstr>PowerPoint Presentation</vt:lpstr>
      <vt:lpstr>Example 3: FRED (St. Louis Fed) and SP500</vt:lpstr>
      <vt:lpstr>Restricted-access data</vt:lpstr>
      <vt:lpstr>Citing restricted-access data</vt:lpstr>
      <vt:lpstr>Example 4: German Restricted-access</vt:lpstr>
      <vt:lpstr>Example 4: German Restricted-access</vt:lpstr>
      <vt:lpstr>Example 4: German Restricted-access</vt:lpstr>
      <vt:lpstr>But this is not always so easy</vt:lpstr>
      <vt:lpstr>Element of a (data) citation</vt:lpstr>
      <vt:lpstr>Element of a (data) citation</vt:lpstr>
      <vt:lpstr>Element of a (data) citation</vt:lpstr>
      <vt:lpstr>Element of a (data) citation</vt:lpstr>
      <vt:lpstr>Data Availability Statement</vt:lpstr>
      <vt:lpstr>And we check them!</vt:lpstr>
      <vt:lpstr>And we check them!</vt:lpstr>
      <vt:lpstr>PowerPoint Presentation</vt:lpstr>
      <vt:lpstr>PowerPoint Presentation</vt:lpstr>
      <vt:lpstr>Data: Citations, Access, Rights</vt:lpstr>
      <vt:lpstr>PowerPoint Presentation</vt:lpstr>
      <vt:lpstr>Follow Best Practices</vt:lpstr>
      <vt:lpstr>Mindset</vt:lpstr>
      <vt:lpstr>Streamlining replication packages</vt:lpstr>
      <vt:lpstr>Extreme examples</vt:lpstr>
      <vt:lpstr>Extreme examples</vt:lpstr>
      <vt:lpstr>Ideal setup</vt:lpstr>
      <vt:lpstr>How to prepare the replication package</vt:lpstr>
      <vt:lpstr>PowerPoint Presentation</vt:lpstr>
      <vt:lpstr>Tension between access and reproducibility</vt:lpstr>
      <vt:lpstr>Verification services</vt:lpstr>
      <vt:lpstr>Assume we can access the data</vt:lpstr>
      <vt:lpstr>PowerPoint Presentation</vt:lpstr>
      <vt:lpstr>Goal: Transportability</vt:lpstr>
      <vt:lpstr>Social science “guild”</vt:lpstr>
      <vt:lpstr>Richer metadata, more transparency</vt:lpstr>
      <vt:lpstr>PowerPoint Presentation</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22</cp:revision>
  <dcterms:created xsi:type="dcterms:W3CDTF">2020-03-31T02:20:35Z</dcterms:created>
  <dcterms:modified xsi:type="dcterms:W3CDTF">2020-06-27T15:16:24Z</dcterms:modified>
</cp:coreProperties>
</file>